
<file path=[Content_Types].xml><?xml version="1.0" encoding="utf-8"?>
<Types xmlns="http://schemas.openxmlformats.org/package/2006/content-types"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306" r:id="rId3"/>
    <p:sldId id="260" r:id="rId4"/>
    <p:sldId id="262" r:id="rId5"/>
    <p:sldId id="263" r:id="rId6"/>
    <p:sldId id="283" r:id="rId7"/>
    <p:sldId id="268" r:id="rId8"/>
    <p:sldId id="269" r:id="rId9"/>
    <p:sldId id="274" r:id="rId10"/>
    <p:sldId id="281" r:id="rId11"/>
    <p:sldId id="30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21" userDrawn="1">
          <p15:clr>
            <a:srgbClr val="A4A3A4"/>
          </p15:clr>
        </p15:guide>
        <p15:guide id="2" pos="3832" userDrawn="1">
          <p15:clr>
            <a:srgbClr val="A4A3A4"/>
          </p15:clr>
        </p15:guide>
        <p15:guide id="3" pos="924" userDrawn="1">
          <p15:clr>
            <a:srgbClr val="A4A3A4"/>
          </p15:clr>
        </p15:guide>
        <p15:guide id="4" pos="7296" userDrawn="1">
          <p15:clr>
            <a:srgbClr val="A4A3A4"/>
          </p15:clr>
        </p15:guide>
        <p15:guide id="5" pos="600" userDrawn="1">
          <p15:clr>
            <a:srgbClr val="A4A3A4"/>
          </p15:clr>
        </p15:guide>
        <p15:guide id="6" pos="7080" userDrawn="1">
          <p15:clr>
            <a:srgbClr val="A4A3A4"/>
          </p15:clr>
        </p15:guide>
        <p15:guide id="7" orient="horz" pos="1013" userDrawn="1">
          <p15:clr>
            <a:srgbClr val="A4A3A4"/>
          </p15:clr>
        </p15:guide>
        <p15:guide id="8" orient="horz" pos="1447" userDrawn="1">
          <p15:clr>
            <a:srgbClr val="A4A3A4"/>
          </p15:clr>
        </p15:guide>
        <p15:guide id="9" pos="6740" userDrawn="1">
          <p15:clr>
            <a:srgbClr val="A4A3A4"/>
          </p15:clr>
        </p15:guide>
        <p15:guide id="10" orient="horz" pos="386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D0D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481" autoAdjust="0"/>
    <p:restoredTop sz="94660"/>
  </p:normalViewPr>
  <p:slideViewPr>
    <p:cSldViewPr snapToGrid="0" showGuides="1">
      <p:cViewPr>
        <p:scale>
          <a:sx n="100" d="100"/>
          <a:sy n="100" d="100"/>
        </p:scale>
        <p:origin x="1194" y="306"/>
      </p:cViewPr>
      <p:guideLst>
        <p:guide orient="horz" pos="2121"/>
        <p:guide pos="3832"/>
        <p:guide pos="924"/>
        <p:guide pos="7296"/>
        <p:guide pos="600"/>
        <p:guide pos="7080"/>
        <p:guide orient="horz" pos="1013"/>
        <p:guide orient="horz" pos="1447"/>
        <p:guide pos="6740"/>
        <p:guide orient="horz" pos="386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handoutMaster" Target="handoutMasters/handoutMaster1.xml"/><Relationship Id="rId13" Type="http://schemas.openxmlformats.org/officeDocument/2006/relationships/notesMaster" Target="notesMasters/notesMaster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z="1200" smtClean="0">
                <a:sym typeface="+mn-ea"/>
              </a:rPr>
              <a:t>Click to edit Master text style</a:t>
            </a:r>
            <a:endParaRPr lang="zh-CN" altLang="en-US" sz="1200" smtClean="0"/>
          </a:p>
          <a:p>
            <a:pPr lvl="1"/>
            <a:r>
              <a:rPr lang="zh-CN" altLang="en-US" sz="1200" smtClean="0">
                <a:sym typeface="+mn-ea"/>
              </a:rPr>
              <a:t>Second level</a:t>
            </a:r>
            <a:endParaRPr lang="zh-CN" altLang="en-US" sz="1200" smtClean="0"/>
          </a:p>
          <a:p>
            <a:pPr lvl="2"/>
            <a:r>
              <a:rPr lang="zh-CN" altLang="en-US" sz="1200" smtClean="0">
                <a:sym typeface="+mn-ea"/>
              </a:rPr>
              <a:t>Third level</a:t>
            </a:r>
            <a:endParaRPr lang="zh-CN" altLang="en-US" sz="1200" smtClean="0"/>
          </a:p>
          <a:p>
            <a:pPr lvl="3"/>
            <a:r>
              <a:rPr lang="zh-CN" altLang="en-US" sz="1200" smtClean="0">
                <a:sym typeface="+mn-ea"/>
              </a:rPr>
              <a:t>Fourth level</a:t>
            </a:r>
            <a:endParaRPr lang="zh-CN" altLang="en-US" sz="1200" smtClean="0"/>
          </a:p>
          <a:p>
            <a:pPr lvl="4"/>
            <a:r>
              <a:rPr lang="zh-CN" altLang="en-US" sz="1200" smtClean="0">
                <a:sym typeface="+mn-ea"/>
              </a:rPr>
              <a:t>Fifth level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5160963" y="1597025"/>
            <a:ext cx="5495925" cy="366871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eative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1"/>
          <p:cNvSpPr>
            <a:spLocks noGrp="1"/>
          </p:cNvSpPr>
          <p:nvPr>
            <p:ph type="pic" sz="quarter" idx="10"/>
          </p:nvPr>
        </p:nvSpPr>
        <p:spPr>
          <a:xfrm>
            <a:off x="1231900" y="2245926"/>
            <a:ext cx="2432050" cy="251301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 sz="1000"/>
            </a:lvl1pPr>
          </a:lstStyle>
          <a:p>
            <a:endParaRPr lang="en-US"/>
          </a:p>
        </p:txBody>
      </p:sp>
      <p:sp>
        <p:nvSpPr>
          <p:cNvPr id="9" name="Picture Placeholder 21"/>
          <p:cNvSpPr>
            <a:spLocks noGrp="1"/>
          </p:cNvSpPr>
          <p:nvPr>
            <p:ph type="pic" sz="quarter" idx="11"/>
          </p:nvPr>
        </p:nvSpPr>
        <p:spPr>
          <a:xfrm>
            <a:off x="3663823" y="2247242"/>
            <a:ext cx="2432050" cy="251301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 sz="1000"/>
            </a:lvl1pPr>
          </a:lstStyle>
          <a:p>
            <a:endParaRPr lang="en-US"/>
          </a:p>
        </p:txBody>
      </p:sp>
      <p:sp>
        <p:nvSpPr>
          <p:cNvPr id="10" name="Picture Placeholder 21"/>
          <p:cNvSpPr>
            <a:spLocks noGrp="1"/>
          </p:cNvSpPr>
          <p:nvPr>
            <p:ph type="pic" sz="quarter" idx="12"/>
          </p:nvPr>
        </p:nvSpPr>
        <p:spPr>
          <a:xfrm>
            <a:off x="6095492" y="2245926"/>
            <a:ext cx="2432050" cy="251301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 sz="1000"/>
            </a:lvl1pPr>
          </a:lstStyle>
          <a:p>
            <a:endParaRPr lang="en-US"/>
          </a:p>
        </p:txBody>
      </p:sp>
      <p:sp>
        <p:nvSpPr>
          <p:cNvPr id="11" name="Picture Placeholder 21"/>
          <p:cNvSpPr>
            <a:spLocks noGrp="1"/>
          </p:cNvSpPr>
          <p:nvPr>
            <p:ph type="pic" sz="quarter" idx="13"/>
          </p:nvPr>
        </p:nvSpPr>
        <p:spPr>
          <a:xfrm>
            <a:off x="8527034" y="2245926"/>
            <a:ext cx="2432050" cy="251301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 sz="1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Fea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18"/>
          <p:cNvSpPr>
            <a:spLocks noGrp="1"/>
          </p:cNvSpPr>
          <p:nvPr>
            <p:ph type="pic" sz="quarter" idx="10"/>
          </p:nvPr>
        </p:nvSpPr>
        <p:spPr>
          <a:xfrm>
            <a:off x="4132287" y="2247899"/>
            <a:ext cx="1856232" cy="1856232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11" name="Picture Placeholder 18"/>
          <p:cNvSpPr>
            <a:spLocks noGrp="1"/>
          </p:cNvSpPr>
          <p:nvPr>
            <p:ph type="pic" sz="quarter" idx="11"/>
          </p:nvPr>
        </p:nvSpPr>
        <p:spPr>
          <a:xfrm>
            <a:off x="6205464" y="2247899"/>
            <a:ext cx="1856232" cy="1856232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12" name="Picture Placeholder 18"/>
          <p:cNvSpPr>
            <a:spLocks noGrp="1"/>
          </p:cNvSpPr>
          <p:nvPr>
            <p:ph type="pic" sz="quarter" idx="12"/>
          </p:nvPr>
        </p:nvSpPr>
        <p:spPr>
          <a:xfrm>
            <a:off x="4132287" y="4315968"/>
            <a:ext cx="1856232" cy="1856232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13" name="Picture Placeholder 18"/>
          <p:cNvSpPr>
            <a:spLocks noGrp="1"/>
          </p:cNvSpPr>
          <p:nvPr>
            <p:ph type="pic" sz="quarter" idx="13"/>
          </p:nvPr>
        </p:nvSpPr>
        <p:spPr>
          <a:xfrm>
            <a:off x="6205464" y="4315968"/>
            <a:ext cx="1856232" cy="1856232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Portfol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15875" y="2854112"/>
            <a:ext cx="2432050" cy="218598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6" name="Picture Placeholder 10"/>
          <p:cNvSpPr>
            <a:spLocks noGrp="1"/>
          </p:cNvSpPr>
          <p:nvPr>
            <p:ph type="pic" sz="quarter" idx="11"/>
          </p:nvPr>
        </p:nvSpPr>
        <p:spPr>
          <a:xfrm>
            <a:off x="2447830" y="2854112"/>
            <a:ext cx="2432050" cy="218598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7" name="Picture Placeholder 10"/>
          <p:cNvSpPr>
            <a:spLocks noGrp="1"/>
          </p:cNvSpPr>
          <p:nvPr>
            <p:ph type="pic" sz="quarter" idx="12"/>
          </p:nvPr>
        </p:nvSpPr>
        <p:spPr>
          <a:xfrm>
            <a:off x="4879785" y="2854112"/>
            <a:ext cx="2432050" cy="218598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8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7311739" y="2854112"/>
            <a:ext cx="2432050" cy="218598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9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9743693" y="2854112"/>
            <a:ext cx="2432050" cy="218598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7" Type="http://schemas.openxmlformats.org/officeDocument/2006/relationships/theme" Target="../theme/theme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0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jpeg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jpeg"/><Relationship Id="rId1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5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1.jpeg"/><Relationship Id="rId1" Type="http://schemas.openxmlformats.org/officeDocument/2006/relationships/image" Target="../media/image4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jpeg"/><Relationship Id="rId1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占位符 7"/>
          <p:cNvPicPr>
            <a:picLocks noGrp="1" noChangeAspect="1"/>
          </p:cNvPicPr>
          <p:nvPr>
            <p:ph type="pic" sz="quarter" idx="10"/>
          </p:nvPr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" b="5000"/>
          <a:stretch>
            <a:fillRect/>
          </a:stretch>
        </p:blipFill>
        <p:spPr/>
      </p:pic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771775" y="2618843"/>
            <a:ext cx="2854325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en-US" sz="4000" dirty="0" smtClean="0">
                <a:solidFill>
                  <a:schemeClr val="accent5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Home Work</a:t>
            </a:r>
            <a:endParaRPr lang="en-US" altLang="en-US" sz="4000" dirty="0" smtClean="0">
              <a:solidFill>
                <a:schemeClr val="accent5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771775" y="3375660"/>
            <a:ext cx="6122035" cy="76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占位符 8"/>
          <p:cNvPicPr>
            <a:picLocks noGrp="1" noChangeAspect="1"/>
          </p:cNvPicPr>
          <p:nvPr>
            <p:ph type="pic" sz="quarter" idx="10"/>
          </p:nvPr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" b="5000"/>
          <a:stretch>
            <a:fillRect/>
          </a:stretch>
        </p:blipFill>
        <p:spPr/>
      </p:pic>
      <p:sp>
        <p:nvSpPr>
          <p:cNvPr id="2" name="Rectangle 1"/>
          <p:cNvSpPr/>
          <p:nvPr/>
        </p:nvSpPr>
        <p:spPr>
          <a:xfrm>
            <a:off x="-3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60000"/>
                </a:schemeClr>
              </a:gs>
              <a:gs pos="100000">
                <a:schemeClr val="tx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473130" y="2628149"/>
            <a:ext cx="5245735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altLang="en-US" sz="4000" dirty="0">
                <a:solidFill>
                  <a:schemeClr val="accent5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Спасибо за просмотр</a:t>
            </a:r>
            <a:endParaRPr lang="ru-RU" altLang="en-US" sz="4000" dirty="0">
              <a:solidFill>
                <a:schemeClr val="accent5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007940" y="3502800"/>
            <a:ext cx="2176145" cy="2755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altLang="zh-CN" sz="12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Афтор</a:t>
            </a:r>
            <a:r>
              <a:rPr lang="en-US" altLang="zh-CN" sz="12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:</a:t>
            </a:r>
            <a:r>
              <a:rPr lang="ru-RU" altLang="zh-CN" sz="12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Кабылбеков Айжигит</a:t>
            </a:r>
            <a:endParaRPr lang="ru-RU" altLang="zh-CN" sz="1200" dirty="0" smtClean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821326" y="3906298"/>
            <a:ext cx="549349" cy="1828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99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占位符 3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76" r="23676"/>
          <a:stretch>
            <a:fillRect/>
          </a:stretch>
        </p:blipFill>
        <p:spPr>
          <a:xfrm>
            <a:off x="0" y="0"/>
            <a:ext cx="5776913" cy="6858000"/>
          </a:xfrm>
        </p:spPr>
      </p:pic>
      <p:grpSp>
        <p:nvGrpSpPr>
          <p:cNvPr id="10" name="Group 9"/>
          <p:cNvGrpSpPr/>
          <p:nvPr/>
        </p:nvGrpSpPr>
        <p:grpSpPr>
          <a:xfrm>
            <a:off x="6183736" y="616683"/>
            <a:ext cx="1029970" cy="991172"/>
            <a:chOff x="952500" y="669848"/>
            <a:chExt cx="1029970" cy="991172"/>
          </a:xfrm>
        </p:grpSpPr>
        <p:sp>
          <p:nvSpPr>
            <p:cNvPr id="2" name="TextBox 1"/>
            <p:cNvSpPr txBox="1"/>
            <p:nvPr/>
          </p:nvSpPr>
          <p:spPr>
            <a:xfrm>
              <a:off x="952500" y="669848"/>
              <a:ext cx="1029970" cy="7067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smtClean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http</a:t>
              </a:r>
              <a:endParaRPr lang="en-US" sz="4000">
                <a:solidFill>
                  <a:schemeClr val="accent5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" name="Rectangle 2"/>
            <p:cNvSpPr/>
            <p:nvPr/>
          </p:nvSpPr>
          <p:spPr>
            <a:xfrm>
              <a:off x="952500" y="1239234"/>
              <a:ext cx="225425" cy="27559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 </a:t>
              </a:r>
              <a:endParaRPr lang="en-US" sz="120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1045535" y="1642732"/>
              <a:ext cx="549349" cy="1828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6183736" y="2241698"/>
            <a:ext cx="5055764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HTTP (HyperText Transfer Protocol) — это протокол передачи данных, используемый для передачи веб-страниц и другой информации через Интернет. Он определяет правила взаимодействия между клиентом (например, браузером) и сервером (веб-сервером). Когда вы вводите URL в строку браузера, браузер отправляет HTTP-запрос на сервер, который, в свою очередь, возвращает ответ в виде веб-страницы или другого ресурса.</a:t>
            </a:r>
            <a:endParaRPr lang="en-US" sz="140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99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952500" y="616683"/>
            <a:ext cx="5626735" cy="991172"/>
            <a:chOff x="952500" y="669848"/>
            <a:chExt cx="5626735" cy="991172"/>
          </a:xfrm>
        </p:grpSpPr>
        <p:sp>
          <p:nvSpPr>
            <p:cNvPr id="2" name="TextBox 1"/>
            <p:cNvSpPr txBox="1"/>
            <p:nvPr/>
          </p:nvSpPr>
          <p:spPr>
            <a:xfrm>
              <a:off x="952500" y="669848"/>
              <a:ext cx="5626735" cy="7067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altLang="en-US" sz="4000">
                  <a:solidFill>
                    <a:schemeClr val="accent5"/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Основные панятия </a:t>
              </a:r>
              <a:r>
                <a:rPr lang="en-US" altLang="en-US" sz="4000">
                  <a:solidFill>
                    <a:schemeClr val="accent5"/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http</a:t>
              </a:r>
              <a:endParaRPr lang="en-US" altLang="en-US" sz="4000">
                <a:solidFill>
                  <a:schemeClr val="accent5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1045535" y="1642732"/>
              <a:ext cx="549349" cy="1828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1594884" y="2247900"/>
            <a:ext cx="9143999" cy="3281018"/>
            <a:chOff x="1524000" y="2389959"/>
            <a:chExt cx="9143999" cy="3281018"/>
          </a:xfrm>
        </p:grpSpPr>
        <p:sp>
          <p:nvSpPr>
            <p:cNvPr id="4" name="Oval 3"/>
            <p:cNvSpPr/>
            <p:nvPr/>
          </p:nvSpPr>
          <p:spPr>
            <a:xfrm>
              <a:off x="1524000" y="2396756"/>
              <a:ext cx="878958" cy="878958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 smtClean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1</a:t>
              </a:r>
              <a:endParaRPr lang="en-US" sz="32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2482077" y="2389959"/>
              <a:ext cx="3613922" cy="11988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mtClean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Простота: HTTP — текстовый протокол, что делает его достаточно простым для понимания и использования.</a:t>
              </a:r>
              <a:r>
                <a:rPr lang="en-US" sz="120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 </a:t>
              </a:r>
              <a:endParaRPr lang="en-US" sz="120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6096000" y="2403553"/>
              <a:ext cx="878958" cy="878958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 smtClean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2</a:t>
              </a:r>
              <a:endParaRPr lang="en-US" sz="32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7054077" y="2396756"/>
              <a:ext cx="3613922" cy="15995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smtClean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Запросы и ответы: Клиент отправляет запрос (например, GET — для получения ресурса, POST — для отправки данных), а сервер отвечает с нужным ресурсом (например, HTML-страницей) или статусом выполнения запроса.</a:t>
              </a:r>
              <a:endParaRPr lang="en-US" sz="14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13" name="Oval 12"/>
            <p:cNvSpPr/>
            <p:nvPr/>
          </p:nvSpPr>
          <p:spPr>
            <a:xfrm>
              <a:off x="1524000" y="4078209"/>
              <a:ext cx="878958" cy="878958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 smtClean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3</a:t>
              </a:r>
              <a:endParaRPr lang="en-US" sz="32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2482077" y="4071412"/>
              <a:ext cx="3613922" cy="15995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smtClean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Безсостояние: HTTP не сохраняет информацию между отдельными запросами. Каждый запрос обрабатывается независимо от предыдущего, что делает его проще, но требует дополнительных механизмов для поддержки сессий, таких как cookies.</a:t>
              </a:r>
              <a:endParaRPr lang="en-US" sz="14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15" name="Oval 14"/>
            <p:cNvSpPr/>
            <p:nvPr/>
          </p:nvSpPr>
          <p:spPr>
            <a:xfrm>
              <a:off x="6095999" y="4085006"/>
              <a:ext cx="878958" cy="878958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 smtClean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4</a:t>
              </a:r>
              <a:endParaRPr lang="en-US" sz="32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7054076" y="4078209"/>
              <a:ext cx="3613922" cy="11684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smtClean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Версии: Наиболее используемые версии — HTTP/1.1 и HTTP/2, каждая из которых вносит улучшения в производительность и эффективность взаимодействия.</a:t>
              </a:r>
              <a:endParaRPr lang="en-US" sz="14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cover dir="d"/>
      </p:transition>
    </mc:Choice>
    <mc:Fallback>
      <p:transition spd="slow">
        <p:cover dir="d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99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238309" y="616683"/>
            <a:ext cx="3715385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40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Что такое</a:t>
            </a:r>
            <a:r>
              <a:rPr lang="en-US" sz="40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 https</a:t>
            </a:r>
            <a:endParaRPr lang="ru-RU" altLang="en-US" sz="4000" smtClean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821326" y="1589567"/>
            <a:ext cx="549349" cy="1828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66240" y="4757711"/>
            <a:ext cx="2859518" cy="1938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Проверка подлинности: При установлении соединения через HTTPS клиент проверяет подлинность сервера с помощью сертификата безопасности, который выдаётся доверенными организациями (сертификационными центрами). Это помогает убедиться, что вы общаетесь с подлинным сервером, а не с мошенниками.</a:t>
            </a:r>
            <a:endParaRPr lang="en-US" sz="1200" smtClean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13" name="Oval 12"/>
          <p:cNvSpPr/>
          <p:nvPr/>
        </p:nvSpPr>
        <p:spPr>
          <a:xfrm>
            <a:off x="5835503" y="3953430"/>
            <a:ext cx="520995" cy="52099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2</a:t>
            </a:r>
            <a:endParaRPr lang="en-US" sz="20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524000" y="4757711"/>
            <a:ext cx="2859518" cy="1198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Шифрование: HTTPS использует протоколы шифрования SSL (Secure Sockets Layer) или TLS (Transport Layer Security) для защиты данных. Это предотвращает их перехват и чтение третьими лицами.</a:t>
            </a:r>
            <a:endParaRPr lang="en-US" sz="1200" smtClean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17" name="Oval 16"/>
          <p:cNvSpPr/>
          <p:nvPr/>
        </p:nvSpPr>
        <p:spPr>
          <a:xfrm>
            <a:off x="2693263" y="3953430"/>
            <a:ext cx="520995" cy="52099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1</a:t>
            </a:r>
            <a:endParaRPr lang="en-US" sz="20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7808480" y="4757711"/>
            <a:ext cx="2859518" cy="1599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Защита от атак: HTTPS помогает защититься от различных атак, таких как "атаки посредника" (Man-in-the-Middle), когда злоумышленник перехватывает и изменяет передаваемые данные.</a:t>
            </a:r>
            <a:endParaRPr lang="en-US" sz="1400" smtClean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19" name="Oval 18"/>
          <p:cNvSpPr/>
          <p:nvPr/>
        </p:nvSpPr>
        <p:spPr>
          <a:xfrm>
            <a:off x="8977743" y="3953430"/>
            <a:ext cx="520995" cy="52099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3</a:t>
            </a:r>
            <a:endParaRPr lang="en-US" sz="20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cover dir="d"/>
      </p:transition>
    </mc:Choice>
    <mc:Fallback>
      <p:transition spd="slow">
        <p:cover dir="d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占位符 3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22" r="22222"/>
          <a:stretch>
            <a:fillRect/>
          </a:stretch>
        </p:blipFill>
        <p:spPr>
          <a:xfrm>
            <a:off x="0" y="0"/>
            <a:ext cx="6096000" cy="6858000"/>
          </a:xfrm>
        </p:spPr>
      </p:pic>
      <p:grpSp>
        <p:nvGrpSpPr>
          <p:cNvPr id="10" name="Group 9"/>
          <p:cNvGrpSpPr/>
          <p:nvPr/>
        </p:nvGrpSpPr>
        <p:grpSpPr>
          <a:xfrm>
            <a:off x="6611596" y="553818"/>
            <a:ext cx="2921000" cy="991172"/>
            <a:chOff x="952500" y="669848"/>
            <a:chExt cx="2921000" cy="991172"/>
          </a:xfrm>
        </p:grpSpPr>
        <p:sp>
          <p:nvSpPr>
            <p:cNvPr id="2" name="TextBox 1"/>
            <p:cNvSpPr txBox="1"/>
            <p:nvPr/>
          </p:nvSpPr>
          <p:spPr>
            <a:xfrm>
              <a:off x="952500" y="669848"/>
              <a:ext cx="2921000" cy="7067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http vs https</a:t>
              </a:r>
              <a:endParaRPr lang="en-US" sz="4000">
                <a:solidFill>
                  <a:schemeClr val="accent5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1045535" y="1642732"/>
              <a:ext cx="549349" cy="1828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6566511" y="2194958"/>
            <a:ext cx="4101489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60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Безопасность </a:t>
            </a:r>
            <a:r>
              <a:rPr lang="ru-RU" sz="160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и Использование</a:t>
            </a:r>
            <a:r>
              <a:rPr lang="en-US" sz="160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:</a:t>
            </a:r>
            <a:endParaRPr lang="en-US" sz="160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6611921" y="3285631"/>
            <a:ext cx="4008454" cy="287079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20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6704330" y="3285490"/>
            <a:ext cx="3844925" cy="287020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200" smtClean="0"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99%</a:t>
            </a:r>
            <a:endParaRPr lang="en-US" sz="1200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703695" y="3009900"/>
            <a:ext cx="77216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https</a:t>
            </a:r>
            <a:endParaRPr lang="en-US" sz="160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6659546" y="4814803"/>
            <a:ext cx="4008454" cy="287079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20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6659245" y="4814570"/>
            <a:ext cx="558800" cy="287020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200" smtClean="0"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1%</a:t>
            </a:r>
            <a:endParaRPr lang="en-US" sz="1200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566511" y="4537802"/>
            <a:ext cx="52197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http</a:t>
            </a:r>
            <a:endParaRPr lang="en-US" sz="160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占位符 9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50" r="18750"/>
          <a:stretch>
            <a:fillRect/>
          </a:stretch>
        </p:blipFill>
        <p:spPr/>
      </p:pic>
      <p:pic>
        <p:nvPicPr>
          <p:cNvPr id="11" name="图片占位符 10"/>
          <p:cNvPicPr>
            <a:picLocks noGrp="1" noChangeAspect="1"/>
          </p:cNvPicPr>
          <p:nvPr>
            <p:ph type="pic" sz="quarter" idx="1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50" r="18750"/>
          <a:stretch>
            <a:fillRect/>
          </a:stretch>
        </p:blipFill>
        <p:spPr/>
      </p:pic>
      <p:pic>
        <p:nvPicPr>
          <p:cNvPr id="12" name="图片占位符 11"/>
          <p:cNvPicPr>
            <a:picLocks noGrp="1" noChangeAspect="1"/>
          </p:cNvPicPr>
          <p:nvPr>
            <p:ph type="pic" sz="quarter" idx="12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50" r="18750"/>
          <a:stretch>
            <a:fillRect/>
          </a:stretch>
        </p:blipFill>
        <p:spPr/>
      </p:pic>
      <p:pic>
        <p:nvPicPr>
          <p:cNvPr id="13" name="图片占位符 12"/>
          <p:cNvPicPr>
            <a:picLocks noGrp="1" noChangeAspect="1"/>
          </p:cNvPicPr>
          <p:nvPr>
            <p:ph type="pic" sz="quarter" idx="13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50" r="18750"/>
          <a:stretch>
            <a:fillRect/>
          </a:stretch>
        </p:blipFill>
        <p:spPr/>
      </p:pic>
      <p:sp>
        <p:nvSpPr>
          <p:cNvPr id="3" name="TextBox 2"/>
          <p:cNvSpPr txBox="1"/>
          <p:nvPr/>
        </p:nvSpPr>
        <p:spPr>
          <a:xfrm>
            <a:off x="5594994" y="616683"/>
            <a:ext cx="100203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en-US" sz="4000">
                <a:solidFill>
                  <a:schemeClr val="accent5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API</a:t>
            </a:r>
            <a:endParaRPr lang="en-US" altLang="en-US" sz="4000">
              <a:solidFill>
                <a:schemeClr val="accent5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195195" y="1186069"/>
            <a:ext cx="7801610" cy="2755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20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это интерфейс для взаимодействия между различными программными компонентами или приложениями. </a:t>
            </a:r>
            <a:endParaRPr lang="en-US" sz="120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821326" y="1589567"/>
            <a:ext cx="549349" cy="1828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8152323" y="2247899"/>
            <a:ext cx="2547576" cy="2061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Абстракция</a:t>
            </a:r>
            <a:endParaRPr lang="en-US" sz="1600" smtClean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  <a:p>
            <a:r>
              <a:rPr lang="en-US" sz="16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 </a:t>
            </a:r>
            <a:r>
              <a:rPr lang="en-US" sz="12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API скрывает внутренние детали работы системы или приложения. Это упрощает взаимодействие, потому что разработчики могут использовать функциональность без необходимости вникать в то, как она реализована "под капотом".</a:t>
            </a:r>
            <a:endParaRPr lang="en-US" sz="1200" smtClean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8152323" y="3427156"/>
            <a:ext cx="3465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solidFill>
                  <a:schemeClr val="accent5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</a:t>
            </a:r>
            <a:endParaRPr lang="en-US" sz="1200">
              <a:solidFill>
                <a:schemeClr val="accent5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8475345" y="3427156"/>
            <a:ext cx="3465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solidFill>
                  <a:schemeClr val="accent5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</a:t>
            </a:r>
            <a:endParaRPr lang="en-US" sz="1200">
              <a:solidFill>
                <a:schemeClr val="accent5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8802679" y="3427156"/>
            <a:ext cx="3465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</a:t>
            </a:r>
            <a:endParaRPr lang="en-US" sz="12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9125701" y="3427155"/>
            <a:ext cx="3465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</a:t>
            </a:r>
            <a:endParaRPr lang="en-US" sz="12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8152030" y="4315933"/>
            <a:ext cx="2547576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REST, SOAP, GraphQL</a:t>
            </a:r>
            <a:endParaRPr lang="en-US" sz="1600" smtClean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  <a:p>
            <a:r>
              <a:rPr lang="en-US" sz="12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Существует несколько типов API, таких как REST (Representational State Transfer), SOAP (Simple Object Access Protocol) и GraphQL, каждый из которых имеет свои правила и структуры взаимодействия.</a:t>
            </a:r>
            <a:endParaRPr lang="en-US" sz="1200" smtClean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8146950" y="5495190"/>
            <a:ext cx="3465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solidFill>
                  <a:schemeClr val="accent5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</a:t>
            </a:r>
            <a:endParaRPr lang="en-US" sz="1200">
              <a:solidFill>
                <a:schemeClr val="accent5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8469972" y="5495190"/>
            <a:ext cx="3465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solidFill>
                  <a:schemeClr val="accent5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</a:t>
            </a:r>
            <a:endParaRPr lang="en-US" sz="1200">
              <a:solidFill>
                <a:schemeClr val="accent5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8797306" y="5495190"/>
            <a:ext cx="3465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solidFill>
                  <a:schemeClr val="accent5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</a:t>
            </a:r>
            <a:endParaRPr lang="en-US" sz="1200">
              <a:solidFill>
                <a:schemeClr val="accent5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9120328" y="5495189"/>
            <a:ext cx="3465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</a:t>
            </a:r>
            <a:endParaRPr lang="en-US" sz="12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504890" y="2247900"/>
            <a:ext cx="2547576" cy="181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Интерфейс </a:t>
            </a:r>
            <a:endParaRPr lang="en-US" sz="1600" smtClean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  <a:p>
            <a:pPr algn="r"/>
            <a:r>
              <a:rPr lang="ru-RU" sz="12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э</a:t>
            </a:r>
            <a:r>
              <a:rPr lang="en-US" sz="12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то своего рода "соглашение" о том, как одна программа может запрашивать данные или услуги у другой программы. Например, приложение может использовать API для отправки данных на сервер или получения информации от него.</a:t>
            </a:r>
            <a:endParaRPr lang="en-US" sz="1200" smtClean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2706371" y="3427157"/>
            <a:ext cx="3465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</a:t>
            </a:r>
            <a:endParaRPr lang="en-US" sz="12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3029393" y="3427157"/>
            <a:ext cx="3465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</a:t>
            </a:r>
            <a:endParaRPr lang="en-US" sz="12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3356727" y="3427157"/>
            <a:ext cx="3465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</a:t>
            </a:r>
            <a:endParaRPr lang="en-US" sz="12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3679749" y="3427156"/>
            <a:ext cx="3465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solidFill>
                  <a:schemeClr val="accent5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</a:t>
            </a:r>
            <a:endParaRPr lang="en-US" sz="1200">
              <a:solidFill>
                <a:schemeClr val="accent5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1488997" y="4315933"/>
            <a:ext cx="2547576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Пример использования</a:t>
            </a:r>
            <a:endParaRPr lang="en-US" sz="1600" smtClean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  <a:p>
            <a:pPr algn="r"/>
            <a:r>
              <a:rPr lang="en-US" sz="16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 </a:t>
            </a:r>
            <a:r>
              <a:rPr lang="en-US" sz="12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Когда вы используете приложение для прогноза погоды или заходите на веб-сайт, чтобы посмотреть новости, это приложение может использовать API для запроса данных с внешнего сервера и отображения их для вас</a:t>
            </a:r>
            <a:r>
              <a:rPr lang="en-US" sz="16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.</a:t>
            </a:r>
            <a:endParaRPr lang="en-US" sz="1600" smtClean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2690478" y="5495190"/>
            <a:ext cx="3465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</a:t>
            </a:r>
            <a:endParaRPr lang="en-US" sz="12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3013500" y="5495190"/>
            <a:ext cx="3465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</a:t>
            </a:r>
            <a:endParaRPr lang="en-US" sz="12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3340834" y="5495190"/>
            <a:ext cx="3465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</a:t>
            </a:r>
            <a:endParaRPr lang="en-US" sz="12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3663856" y="5495189"/>
            <a:ext cx="3465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solidFill>
                  <a:schemeClr val="accent5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</a:t>
            </a:r>
            <a:endParaRPr lang="en-US" sz="1200">
              <a:solidFill>
                <a:schemeClr val="accent5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0" name="Rounded Rectangle 49"/>
          <p:cNvSpPr/>
          <p:nvPr/>
        </p:nvSpPr>
        <p:spPr>
          <a:xfrm>
            <a:off x="6205464" y="3658580"/>
            <a:ext cx="456314" cy="456314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2</a:t>
            </a:r>
            <a:endParaRPr lang="en-US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1" name="Rounded Rectangle 50"/>
          <p:cNvSpPr/>
          <p:nvPr/>
        </p:nvSpPr>
        <p:spPr>
          <a:xfrm>
            <a:off x="5532068" y="3658580"/>
            <a:ext cx="456314" cy="456314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1</a:t>
            </a:r>
            <a:endParaRPr lang="en-US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2" name="Rounded Rectangle 51"/>
          <p:cNvSpPr/>
          <p:nvPr/>
        </p:nvSpPr>
        <p:spPr>
          <a:xfrm>
            <a:off x="6205464" y="4313149"/>
            <a:ext cx="456314" cy="456314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4</a:t>
            </a:r>
            <a:endParaRPr lang="en-US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3" name="Rounded Rectangle 52"/>
          <p:cNvSpPr/>
          <p:nvPr/>
        </p:nvSpPr>
        <p:spPr>
          <a:xfrm>
            <a:off x="5532068" y="4315933"/>
            <a:ext cx="456314" cy="456314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3</a:t>
            </a:r>
            <a:endParaRPr lang="en-US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952500" y="616683"/>
            <a:ext cx="3367405" cy="991172"/>
            <a:chOff x="952500" y="669848"/>
            <a:chExt cx="3367405" cy="991172"/>
          </a:xfrm>
        </p:grpSpPr>
        <p:sp>
          <p:nvSpPr>
            <p:cNvPr id="2" name="TextBox 1"/>
            <p:cNvSpPr txBox="1"/>
            <p:nvPr/>
          </p:nvSpPr>
          <p:spPr>
            <a:xfrm>
              <a:off x="952500" y="669848"/>
              <a:ext cx="3367405" cy="7067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altLang="en-US" sz="4000">
                  <a:solidFill>
                    <a:schemeClr val="accent5"/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Оптимизация</a:t>
              </a:r>
              <a:endParaRPr lang="ru-RU" altLang="en-US" sz="4000">
                <a:solidFill>
                  <a:schemeClr val="accent5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1045535" y="1642732"/>
              <a:ext cx="549349" cy="1828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7" name="Oval 6"/>
          <p:cNvSpPr/>
          <p:nvPr/>
        </p:nvSpPr>
        <p:spPr>
          <a:xfrm>
            <a:off x="1687842" y="2606040"/>
            <a:ext cx="1645920" cy="1645920"/>
          </a:xfrm>
          <a:prstGeom prst="ellipse">
            <a:avLst/>
          </a:prstGeom>
          <a:noFill/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65%</a:t>
            </a:r>
            <a:endParaRPr lang="en-US" sz="3600" smtClean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  <a:p>
            <a:pPr algn="ctr"/>
            <a:r>
              <a:rPr lang="en-US" sz="100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Web</a:t>
            </a:r>
            <a:endParaRPr lang="en-US" sz="100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" name="Arc 10"/>
          <p:cNvSpPr/>
          <p:nvPr/>
        </p:nvSpPr>
        <p:spPr>
          <a:xfrm>
            <a:off x="1687842" y="2606040"/>
            <a:ext cx="1645920" cy="1645920"/>
          </a:xfrm>
          <a:prstGeom prst="arc">
            <a:avLst>
              <a:gd name="adj1" fmla="val 16200000"/>
              <a:gd name="adj2" fmla="val 7958626"/>
            </a:avLst>
          </a:prstGeom>
          <a:ln w="635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4077974" y="2606040"/>
            <a:ext cx="1645920" cy="1645920"/>
          </a:xfrm>
          <a:prstGeom prst="ellipse">
            <a:avLst/>
          </a:prstGeom>
          <a:noFill/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45%</a:t>
            </a:r>
            <a:endParaRPr lang="en-US" sz="3600" smtClean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  <a:p>
            <a:pPr algn="ctr"/>
            <a:r>
              <a:rPr lang="en-US" sz="100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business processes</a:t>
            </a:r>
            <a:endParaRPr lang="en-US" sz="100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Arc 15"/>
          <p:cNvSpPr/>
          <p:nvPr/>
        </p:nvSpPr>
        <p:spPr>
          <a:xfrm>
            <a:off x="4077974" y="2606040"/>
            <a:ext cx="1645920" cy="1645920"/>
          </a:xfrm>
          <a:prstGeom prst="arc">
            <a:avLst>
              <a:gd name="adj1" fmla="val 16200000"/>
              <a:gd name="adj2" fmla="val 2771699"/>
            </a:avLst>
          </a:prstGeom>
          <a:ln w="635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Oval 17"/>
          <p:cNvSpPr/>
          <p:nvPr/>
        </p:nvSpPr>
        <p:spPr>
          <a:xfrm>
            <a:off x="6468106" y="2606040"/>
            <a:ext cx="1645920" cy="1645920"/>
          </a:xfrm>
          <a:prstGeom prst="ellipse">
            <a:avLst/>
          </a:prstGeom>
          <a:noFill/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85%</a:t>
            </a:r>
            <a:endParaRPr lang="en-US" sz="3600" smtClean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  <a:p>
            <a:pPr algn="ctr"/>
            <a:r>
              <a:rPr lang="en-US" sz="10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Mathematical optimization</a:t>
            </a:r>
            <a:endParaRPr lang="en-US" sz="1000" smtClean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Arc 18"/>
          <p:cNvSpPr/>
          <p:nvPr/>
        </p:nvSpPr>
        <p:spPr>
          <a:xfrm>
            <a:off x="6468106" y="2606040"/>
            <a:ext cx="1645920" cy="1645920"/>
          </a:xfrm>
          <a:prstGeom prst="arc">
            <a:avLst>
              <a:gd name="adj1" fmla="val 16200000"/>
              <a:gd name="adj2" fmla="val 12478487"/>
            </a:avLst>
          </a:prstGeom>
          <a:ln w="635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Oval 20"/>
          <p:cNvSpPr/>
          <p:nvPr/>
        </p:nvSpPr>
        <p:spPr>
          <a:xfrm>
            <a:off x="8858238" y="2606040"/>
            <a:ext cx="1645920" cy="1645920"/>
          </a:xfrm>
          <a:prstGeom prst="ellipse">
            <a:avLst/>
          </a:prstGeom>
          <a:noFill/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50%</a:t>
            </a:r>
            <a:endParaRPr lang="en-US" sz="3600" smtClean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  <a:p>
            <a:pPr algn="ctr"/>
            <a:r>
              <a:rPr lang="en-US" sz="10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Energy optimization</a:t>
            </a:r>
            <a:endParaRPr lang="en-US" sz="1000" smtClean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Arc 21"/>
          <p:cNvSpPr/>
          <p:nvPr/>
        </p:nvSpPr>
        <p:spPr>
          <a:xfrm>
            <a:off x="8858238" y="2606040"/>
            <a:ext cx="1645920" cy="1645920"/>
          </a:xfrm>
          <a:prstGeom prst="arc">
            <a:avLst>
              <a:gd name="adj1" fmla="val 16200000"/>
              <a:gd name="adj2" fmla="val 5257413"/>
            </a:avLst>
          </a:prstGeom>
          <a:ln w="635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1479255" y="5188170"/>
            <a:ext cx="9233490" cy="891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Оптимизация </a:t>
            </a:r>
            <a:endParaRPr lang="en-US" sz="1600" smtClean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  <a:p>
            <a:r>
              <a:rPr lang="en-US" sz="12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 это процесс улучшения системы, алгоритма, процесса или любого решения с целью достижения наилучшего возможного результата с использованием минимальных ресурсов. Основная цель оптимизации — повысить эффективность и производительность, минимизировать затраты или ошибки, и максимально использовать доступные ресурсы.</a:t>
            </a:r>
            <a:endParaRPr lang="en-US" sz="1200" smtClean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doors dir="ver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占位符 3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677" b="18677"/>
          <a:stretch>
            <a:fillRect/>
          </a:stretch>
        </p:blipFill>
        <p:spPr>
          <a:xfrm>
            <a:off x="0" y="0"/>
            <a:ext cx="12192000" cy="4773613"/>
          </a:xfrm>
        </p:spPr>
      </p:pic>
      <p:grpSp>
        <p:nvGrpSpPr>
          <p:cNvPr id="10" name="Group 9"/>
          <p:cNvGrpSpPr/>
          <p:nvPr/>
        </p:nvGrpSpPr>
        <p:grpSpPr>
          <a:xfrm>
            <a:off x="952500" y="5124899"/>
            <a:ext cx="3118485" cy="991172"/>
            <a:chOff x="952500" y="669848"/>
            <a:chExt cx="3118485" cy="991172"/>
          </a:xfrm>
        </p:grpSpPr>
        <p:sp>
          <p:nvSpPr>
            <p:cNvPr id="2" name="TextBox 1"/>
            <p:cNvSpPr txBox="1"/>
            <p:nvPr/>
          </p:nvSpPr>
          <p:spPr>
            <a:xfrm>
              <a:off x="952500" y="669848"/>
              <a:ext cx="3118485" cy="7067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ru-RU" altLang="en-US" sz="4000">
                  <a:solidFill>
                    <a:schemeClr val="accent5"/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crros brosing</a:t>
              </a:r>
              <a:endParaRPr lang="ru-RU" altLang="en-US" sz="4000">
                <a:solidFill>
                  <a:schemeClr val="accent5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1045535" y="1642732"/>
              <a:ext cx="549349" cy="1828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6327140" y="5193665"/>
            <a:ext cx="569658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это способность веб-сайта или веб-приложения корректно отображаться и функционировать в разных веб-браузерах (например, Google Chrome, Firefox, Safari, Microsoft Edge и других), а также на различных устройствах (мобильные телефоны, планшеты, компьютеры). Основная цель кроссбраузерности — обеспечить одинаковый пользовательский опыт независимо от того, какой браузер использует пользователь.</a:t>
            </a:r>
            <a:endParaRPr lang="en-US" sz="1200" smtClean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6183736" y="616683"/>
            <a:ext cx="5756910" cy="991172"/>
            <a:chOff x="952500" y="669848"/>
            <a:chExt cx="5756910" cy="991172"/>
          </a:xfrm>
        </p:grpSpPr>
        <p:sp>
          <p:nvSpPr>
            <p:cNvPr id="2" name="TextBox 1"/>
            <p:cNvSpPr txBox="1"/>
            <p:nvPr/>
          </p:nvSpPr>
          <p:spPr>
            <a:xfrm>
              <a:off x="952500" y="669848"/>
              <a:ext cx="5756910" cy="7067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altLang="en-US" sz="4000">
                  <a:solidFill>
                    <a:schemeClr val="accent5"/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Этап создания </a:t>
              </a:r>
              <a:r>
                <a:rPr lang="en-US" altLang="en-US" sz="4000">
                  <a:solidFill>
                    <a:schemeClr val="accent5"/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Web site</a:t>
              </a:r>
              <a:endParaRPr lang="en-US" altLang="en-US" sz="4000">
                <a:solidFill>
                  <a:schemeClr val="accent5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1045535" y="1642732"/>
              <a:ext cx="549349" cy="1828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6183736" y="2247900"/>
            <a:ext cx="4484264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Какой будет сайт после</a:t>
            </a:r>
            <a:r>
              <a:rPr lang="en-US" sz="12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:</a:t>
            </a:r>
            <a:endParaRPr lang="en-US" sz="1200" smtClean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14" name="Oval 13"/>
          <p:cNvSpPr/>
          <p:nvPr/>
        </p:nvSpPr>
        <p:spPr>
          <a:xfrm>
            <a:off x="6638287" y="3456806"/>
            <a:ext cx="395007" cy="434729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1</a:t>
            </a:r>
            <a:endParaRPr lang="en-US" sz="200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073016" y="3443337"/>
            <a:ext cx="3594984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en-US" sz="12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Находим материалы тоесть кртинки ,музыка и т.д</a:t>
            </a:r>
            <a:endParaRPr lang="ru-RU" altLang="en-US" sz="1200" smtClean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19" name="Oval 18"/>
          <p:cNvSpPr/>
          <p:nvPr/>
        </p:nvSpPr>
        <p:spPr>
          <a:xfrm>
            <a:off x="6638287" y="4171561"/>
            <a:ext cx="395007" cy="43472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2</a:t>
            </a:r>
            <a:endParaRPr lang="en-US" sz="200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073016" y="4158092"/>
            <a:ext cx="3594984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en-US" sz="12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Написание кода </a:t>
            </a:r>
            <a:endParaRPr lang="ru-RU" altLang="en-US" sz="1200" smtClean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6638287" y="4877260"/>
            <a:ext cx="395007" cy="434729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3</a:t>
            </a:r>
            <a:endParaRPr lang="en-US" sz="200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7073016" y="4863791"/>
            <a:ext cx="3594984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en-US" sz="12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Стилизация и функсонал</a:t>
            </a:r>
            <a:endParaRPr lang="ru-RU" altLang="en-US" sz="1200" smtClean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25" name="Oval 24"/>
          <p:cNvSpPr/>
          <p:nvPr/>
        </p:nvSpPr>
        <p:spPr>
          <a:xfrm>
            <a:off x="6638287" y="5609895"/>
            <a:ext cx="395007" cy="43472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4</a:t>
            </a:r>
            <a:endParaRPr lang="en-US" sz="200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073016" y="5596426"/>
            <a:ext cx="3594984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en-US" sz="12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Паказ сайта покупатилю и некоторые дополнения.</a:t>
            </a:r>
            <a:endParaRPr lang="ru-RU" altLang="en-US" sz="1200" smtClean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pic>
        <p:nvPicPr>
          <p:cNvPr id="4" name="图片占位符 3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76" r="23676"/>
          <a:stretch>
            <a:fillRect/>
          </a:stretch>
        </p:blipFill>
        <p:spPr>
          <a:xfrm>
            <a:off x="0" y="0"/>
            <a:ext cx="5776913" cy="6858000"/>
          </a:xfr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Marquee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3903</Words>
  <Application>WPS Presentation</Application>
  <PresentationFormat>宽屏</PresentationFormat>
  <Paragraphs>153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0" baseType="lpstr">
      <vt:lpstr>Arial</vt:lpstr>
      <vt:lpstr>SimSun</vt:lpstr>
      <vt:lpstr>Wingdings</vt:lpstr>
      <vt:lpstr>Microsoft YaHei</vt:lpstr>
      <vt:lpstr>Open Sans</vt:lpstr>
      <vt:lpstr>Segoe Print</vt:lpstr>
      <vt:lpstr>Arial Unicode MS</vt:lpstr>
      <vt:lpstr>Calibri</vt:lpstr>
      <vt:lpstr>Times New Roman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Be®</dc:creator>
  <cp:lastModifiedBy>User</cp:lastModifiedBy>
  <cp:revision>549</cp:revision>
  <dcterms:created xsi:type="dcterms:W3CDTF">2014-09-06T13:04:00Z</dcterms:created>
  <dcterms:modified xsi:type="dcterms:W3CDTF">2024-10-07T14:00:27Z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1049-12.2.0.18283</vt:lpwstr>
  </property>
  <property fmtid="{D5CDD505-2E9C-101B-9397-08002B2CF9AE}" pid="3" name="ICV">
    <vt:lpwstr>9CC46A786D854894A33C3E5163D69AD8_13</vt:lpwstr>
  </property>
</Properties>
</file>

<file path=docProps/thumbnail.jpeg>
</file>